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63" r:id="rId4"/>
    <p:sldId id="271" r:id="rId5"/>
    <p:sldId id="259" r:id="rId6"/>
    <p:sldId id="260" r:id="rId7"/>
    <p:sldId id="264" r:id="rId8"/>
    <p:sldId id="274" r:id="rId9"/>
    <p:sldId id="266" r:id="rId10"/>
    <p:sldId id="267" r:id="rId11"/>
    <p:sldId id="272" r:id="rId12"/>
    <p:sldId id="273" r:id="rId13"/>
    <p:sldId id="25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733" y="-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A892D3-7862-4A5C-8F0C-5C3920A07688}" type="datetimeFigureOut">
              <a:rPr lang="ru-RU" smtClean="0"/>
              <a:pPr/>
              <a:t>29.01.2024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C6F71A-9104-4B78-85BC-9AEC5FEA779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yandex.ru/" TargetMode="External"/><Relationship Id="rId13" Type="http://schemas.openxmlformats.org/officeDocument/2006/relationships/hyperlink" Target="http://www.sports.ru/" TargetMode="External"/><Relationship Id="rId18" Type="http://schemas.openxmlformats.org/officeDocument/2006/relationships/hyperlink" Target="http://www.olympic.ru/olympic-games/" TargetMode="External"/><Relationship Id="rId3" Type="http://schemas.openxmlformats.org/officeDocument/2006/relationships/hyperlink" Target="https://on-desktop.com/ru/fotografii/4494-oboi-estafeta-olimpiyskogo-ognya-v-sochi-2014.html/4" TargetMode="External"/><Relationship Id="rId7" Type="http://schemas.openxmlformats.org/officeDocument/2006/relationships/hyperlink" Target="http://www.mobilmusic.ru/animation/1434931_olimpiyskiy-ogon-sochi/" TargetMode="External"/><Relationship Id="rId12" Type="http://schemas.openxmlformats.org/officeDocument/2006/relationships/hyperlink" Target="http://forum.awd.ru/viewtopic.php?f=1032&amp;t=206565&amp;start=140" TargetMode="External"/><Relationship Id="rId17" Type="http://schemas.openxmlformats.org/officeDocument/2006/relationships/hyperlink" Target="http://www.olympic.ru/" TargetMode="External"/><Relationship Id="rId2" Type="http://schemas.openxmlformats.org/officeDocument/2006/relationships/hyperlink" Target="https://foto-na-telefon.ru/foto/%D0%BE%D0%BB%D0%B8%D0%BC%D0%BF%D0%B8%D0%B9%D1%81%D0%BA%D0%B8%D0%B9-%D0%BE%D0%B3%D0%BE%D0%BD%D1%8C-%D0%B2-%D1%81%D0%BE%D1%87%D0%B8-%D1%84%D0%BE%D1%82%D0%BE" TargetMode="External"/><Relationship Id="rId16" Type="http://schemas.openxmlformats.org/officeDocument/2006/relationships/hyperlink" Target="http://www.boltushki.net/2013/10/zimnie-olimpiyskie-igry-sochi-2014.html" TargetMode="External"/><Relationship Id="rId20" Type="http://schemas.openxmlformats.org/officeDocument/2006/relationships/image" Target="../media/image22.gif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xtraguide.ru/russia/krasnaya-polyana/sights/" TargetMode="External"/><Relationship Id="rId11" Type="http://schemas.openxmlformats.org/officeDocument/2006/relationships/hyperlink" Target="http://forum.awd.ru/" TargetMode="External"/><Relationship Id="rId5" Type="http://schemas.openxmlformats.org/officeDocument/2006/relationships/hyperlink" Target="https://www.sarbc.ru/sochi/sportsmen/aleksey-volkov" TargetMode="External"/><Relationship Id="rId15" Type="http://schemas.openxmlformats.org/officeDocument/2006/relationships/hyperlink" Target="http://www.boltushki.net/" TargetMode="External"/><Relationship Id="rId10" Type="http://schemas.openxmlformats.org/officeDocument/2006/relationships/hyperlink" Target="http://ru.wikipedia.org/wiki/%D0%97%D0%B8%D0%BC%D0%BD%D0%B8%D0%B5_%D0%9E%D0%BB%D0%B8%D0%BC%D0%BF%D0%B8%D0%B9%D1%81%D0%BA%D0%B8%D0%B5_%D0%B8%D0%B3%D1%80%D1%8B_2014" TargetMode="External"/><Relationship Id="rId19" Type="http://schemas.openxmlformats.org/officeDocument/2006/relationships/image" Target="../media/image6.gif"/><Relationship Id="rId4" Type="http://schemas.openxmlformats.org/officeDocument/2006/relationships/hyperlink" Target="https://news.sportbox.ru/olympics/spbfoto_NI405861_Iz_Grecii_Olimpijskij_ogon_otpravilsa_v_Sochi_?page_size=30&amp;page_offset=60" TargetMode="External"/><Relationship Id="rId9" Type="http://schemas.openxmlformats.org/officeDocument/2006/relationships/hyperlink" Target="http://ru.wikipedia.org/" TargetMode="External"/><Relationship Id="rId14" Type="http://schemas.openxmlformats.org/officeDocument/2006/relationships/hyperlink" Target="http://www.sports.ru/sochi2014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gif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ognevagk\Desktop\10лет ОЛИПИАДе СОЧИ 2014\символы (2)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5072074"/>
            <a:ext cx="2357422" cy="1571636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pic>
        <p:nvPicPr>
          <p:cNvPr id="5" name="Picture 12" descr="mid_56288"/>
          <p:cNvPicPr>
            <a:picLocks noChangeAspect="1" noChangeArrowheads="1"/>
          </p:cNvPicPr>
          <p:nvPr/>
        </p:nvPicPr>
        <p:blipFill>
          <a:blip r:embed="rId3"/>
          <a:srcRect t="16214" b="10275"/>
          <a:stretch>
            <a:fillRect/>
          </a:stretch>
        </p:blipFill>
        <p:spPr bwMode="auto">
          <a:xfrm>
            <a:off x="214282" y="285728"/>
            <a:ext cx="2357454" cy="1571636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28860" y="5000637"/>
            <a:ext cx="4357686" cy="1285884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ОГНЕВА ГАЛИЯ КАСИМОВНА</a:t>
            </a:r>
            <a:b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учитель начальных классов, </a:t>
            </a:r>
            <a:b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высшая категория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71736" y="571480"/>
            <a:ext cx="4114784" cy="1000132"/>
          </a:xfrm>
        </p:spPr>
        <p:txBody>
          <a:bodyPr>
            <a:normAutofit lnSpcReduction="10000"/>
          </a:bodyPr>
          <a:lstStyle/>
          <a:p>
            <a:pPr lvl="0">
              <a:spcBef>
                <a:spcPts val="0"/>
              </a:spcBef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МОБУ СОШ № 24 г.Сочи </a:t>
            </a:r>
          </a:p>
          <a:p>
            <a:pPr lvl="0">
              <a:spcBef>
                <a:spcPts val="0"/>
              </a:spcBef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имени Героя Советского Союза</a:t>
            </a:r>
          </a:p>
          <a:p>
            <a:pPr lvl="0">
              <a:spcBef>
                <a:spcPts val="0"/>
              </a:spcBef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Г.К.Жукова</a:t>
            </a: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285720" y="2357430"/>
            <a:ext cx="8501122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Внеурочное занятие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«10 лет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XXII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Олимпиаде в Сочи 2014 года»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 класс</a:t>
            </a: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Занятие 1</a:t>
            </a:r>
          </a:p>
        </p:txBody>
      </p:sp>
      <p:pic>
        <p:nvPicPr>
          <p:cNvPr id="8" name="Picture 1" descr="C:\Users\ognevagk\Desktop\10лет ОЛИПИАДе СОЧИ 2014\огонь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2264" y="214290"/>
            <a:ext cx="2357455" cy="1571636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pic>
        <p:nvPicPr>
          <p:cNvPr id="9" name="Picture 1" descr="C:\Users\ognevagk\Desktop\10лет ОЛИПИАДе СОЧИ 2014\медали сочи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72264" y="5072074"/>
            <a:ext cx="2383283" cy="157163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sp>
        <p:nvSpPr>
          <p:cNvPr id="10" name="Прямоугольник 9"/>
          <p:cNvSpPr/>
          <p:nvPr/>
        </p:nvSpPr>
        <p:spPr>
          <a:xfrm>
            <a:off x="3786182" y="6286520"/>
            <a:ext cx="14132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СОЧИ-2024</a:t>
            </a:r>
            <a:endParaRPr lang="ru-RU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00562" y="0"/>
            <a:ext cx="4643438" cy="12240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Олимпийские объекты</a:t>
            </a:r>
            <a:endParaRPr lang="ru-RU" sz="3600" b="1" dirty="0">
              <a:solidFill>
                <a:srgbClr val="1592AF"/>
              </a:solidFill>
              <a:latin typeface="Comic Sans MS" pitchFamily="66" charset="0"/>
            </a:endParaRPr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57752" y="1214422"/>
            <a:ext cx="4143404" cy="5429288"/>
          </a:xfrm>
        </p:spPr>
        <p:txBody>
          <a:bodyPr>
            <a:noAutofit/>
          </a:bodyPr>
          <a:lstStyle/>
          <a:p>
            <a:pPr marL="0" indent="0" algn="ctr">
              <a:lnSpc>
                <a:spcPct val="90000"/>
              </a:lnSpc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 горах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находятся площадки для более экстремальных видов спорта: 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 Комплекс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для соревнований по лыжным гонкам и биатлону «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Лаура»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 Горнолыжный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центр «Роза Хутор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3. Комплекс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для прыжков с трамплинов «Русские Горки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4. Центр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санного спорта «Санки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5. Экстрим-парк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«Роза Хутор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http://mirgif.com/razdeliteli/7388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786058"/>
            <a:ext cx="4572000" cy="1285884"/>
          </a:xfrm>
          <a:prstGeom prst="rect">
            <a:avLst/>
          </a:prstGeom>
          <a:noFill/>
        </p:spPr>
      </p:pic>
      <p:pic>
        <p:nvPicPr>
          <p:cNvPr id="6145" name="Picture 1" descr="C:\Users\ognevagk\Desktop\10лет ОЛИПИАДе СОЧИ 2014\h3jlduaq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4071942"/>
            <a:ext cx="4572032" cy="2571768"/>
          </a:xfrm>
          <a:prstGeom prst="rect">
            <a:avLst/>
          </a:prstGeom>
          <a:noFill/>
        </p:spPr>
      </p:pic>
      <p:pic>
        <p:nvPicPr>
          <p:cNvPr id="6146" name="Picture 2" descr="C:\Users\ognevagk\Desktop\10лет ОЛИПИАДе СОЧИ 2014\12-06-7wa8it-sportkompleks-russkie-gorki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214290"/>
            <a:ext cx="4572032" cy="2500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48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48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48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48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48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48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48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48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48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48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48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48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148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148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148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7200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Олимпийские объекты в горах</a:t>
            </a:r>
            <a:endParaRPr lang="ru-RU" sz="3600" dirty="0"/>
          </a:p>
        </p:txBody>
      </p:sp>
      <p:pic>
        <p:nvPicPr>
          <p:cNvPr id="28674" name="Picture 2" descr="C:\Users\ognevagk\Desktop\10лет ОЛИПИАДе СОЧИ 2014\slide6-l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16731"/>
          <a:stretch>
            <a:fillRect/>
          </a:stretch>
        </p:blipFill>
        <p:spPr bwMode="auto">
          <a:xfrm>
            <a:off x="285720" y="571480"/>
            <a:ext cx="8572560" cy="6000792"/>
          </a:xfrm>
          <a:prstGeom prst="rect">
            <a:avLst/>
          </a:prstGeom>
          <a:noFill/>
        </p:spPr>
      </p:pic>
      <p:pic>
        <p:nvPicPr>
          <p:cNvPr id="5" name="Picture 2" descr="http://mirgif.com/razdeliteli/7388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5857892"/>
            <a:ext cx="2786050" cy="692054"/>
          </a:xfrm>
          <a:prstGeom prst="rect">
            <a:avLst/>
          </a:prstGeom>
          <a:noFill/>
        </p:spPr>
      </p:pic>
      <p:pic>
        <p:nvPicPr>
          <p:cNvPr id="6" name="Picture 2" descr="http://mirgif.com/razdeliteli/7388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60" y="642918"/>
            <a:ext cx="2786050" cy="6920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0"/>
            <a:ext cx="8358246" cy="5357850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ru-RU" sz="7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Мы – чемпионы!</a:t>
            </a:r>
          </a:p>
          <a:p>
            <a:pPr marL="0" lvl="0" indent="0">
              <a:buNone/>
            </a:pPr>
            <a:r>
              <a:rPr lang="ru-RU" sz="7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Мы  –  победители!</a:t>
            </a:r>
          </a:p>
          <a:p>
            <a:pPr marL="0" lvl="0" indent="0">
              <a:buNone/>
            </a:pPr>
            <a:r>
              <a:rPr lang="ru-RU" sz="7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Мы – лучшие! </a:t>
            </a:r>
          </a:p>
          <a:p>
            <a:pPr marL="0" lvl="0" indent="0">
              <a:buNone/>
            </a:pPr>
            <a:r>
              <a:rPr lang="ru-RU" sz="7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Россия – вперёд!</a:t>
            </a:r>
          </a:p>
          <a:p>
            <a:pPr marL="0" indent="0">
              <a:buNone/>
            </a:pPr>
            <a:endParaRPr lang="ru-RU" sz="7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://mirgif.com/razdeliteli/7388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572116"/>
            <a:ext cx="4572000" cy="1285884"/>
          </a:xfrm>
          <a:prstGeom prst="rect">
            <a:avLst/>
          </a:prstGeom>
          <a:noFill/>
        </p:spPr>
      </p:pic>
      <p:pic>
        <p:nvPicPr>
          <p:cNvPr id="5" name="Picture 2" descr="http://mirgif.com/razdeliteli/7388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V="1">
            <a:off x="4572000" y="5572116"/>
            <a:ext cx="4572000" cy="1285884"/>
          </a:xfrm>
          <a:prstGeom prst="rect">
            <a:avLst/>
          </a:prstGeom>
          <a:noFill/>
        </p:spPr>
      </p:pic>
      <p:pic>
        <p:nvPicPr>
          <p:cNvPr id="1028" name="Picture 4" descr="C:\Users\ognevagk\Desktop\10лет ОЛИПИАДе СОЧИ 2014\604d5548c23d3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50" y="2428868"/>
            <a:ext cx="2651429" cy="18383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2500330" cy="582594"/>
          </a:xfrm>
        </p:spPr>
        <p:txBody>
          <a:bodyPr>
            <a:normAutofit/>
          </a:bodyPr>
          <a:lstStyle/>
          <a:p>
            <a:r>
              <a:rPr lang="ru-RU" sz="3200" b="1" u="sng" dirty="0" smtClean="0">
                <a:latin typeface="Times New Roman" pitchFamily="18" charset="0"/>
                <a:cs typeface="Times New Roman" pitchFamily="18" charset="0"/>
              </a:rPr>
              <a:t>Источники: </a:t>
            </a:r>
            <a:endParaRPr lang="ru-RU" sz="32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2072"/>
          </a:xfrm>
          <a:ln>
            <a:solidFill>
              <a:srgbClr val="002060"/>
            </a:solidFill>
          </a:ln>
        </p:spPr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buFont typeface="Wingdings" pitchFamily="2" charset="2"/>
              <a:buChar char="ü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Фото Олимп огонь в парке -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https://foto-na-telefon.ru/foto/%D0%BE%D0%BB%D0%B8%D0%BC%D0%BF%D0%B8%D0%B9%D1%81%D0%BA%D0%B8%D0%B9-%D0%BE%D0%B3%D0%BE%D0%BD%D1%8C-%D0%B2-%D1%81%D0%BE%D1%87%D0%B8-%D1%84%D0%BE%D1%82%D0%BE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Font typeface="Wingdings" pitchFamily="2" charset="2"/>
              <a:buChar char="ü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Фото на корабле огонь -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3"/>
              </a:rPr>
              <a:t>https://on-desktop.com/ru/fotografii/4494-oboi-estafeta-olimpiyskogo-ognya-v-sochi-2014.html/4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Font typeface="Wingdings" pitchFamily="2" charset="2"/>
              <a:buChar char="ü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Фото из Греции -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4"/>
              </a:rPr>
              <a:t>https://news.sportbox.ru/olympics/spbfoto_NI405861_Iz_Grecii_Olimpijskij_ogon_otpravilsa_v_Sochi_?page_size=30&amp;page_offset=60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Font typeface="Wingdings" pitchFamily="2" charset="2"/>
              <a:buChar char="ü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Горные объекты -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https://triptonkosti.ru/7-foto/karta-gornaya-olimpijskaya-derevnya-97-foto.html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Font typeface="Wingdings" pitchFamily="2" charset="2"/>
              <a:buChar char="ü"/>
            </a:pP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Инга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ГАБЕШИЯ: ВИКТОРИНА ДЛЯ БОЛЕЛЬЩИКОВ</a:t>
            </a:r>
          </a:p>
          <a:p>
            <a:pPr marL="0" indent="0">
              <a:spcBef>
                <a:spcPts val="0"/>
              </a:spcBef>
              <a:buFont typeface="Wingdings" pitchFamily="2" charset="2"/>
              <a:buChar char="ü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Антон Шипулин -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5"/>
              </a:rPr>
              <a:t>https://www.sarbc.ru/sochi/sportsmen/aleksey-volkov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Font typeface="Wingdings" pitchFamily="2" charset="2"/>
              <a:buChar char="ü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Горы Сочи -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6"/>
              </a:rPr>
              <a:t>https://extraguide.ru/russia/krasnaya-polyana/sights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6"/>
              </a:rPr>
              <a:t>/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Font typeface="Wingdings" pitchFamily="2" charset="2"/>
              <a:buChar char="ü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Огонь -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7"/>
              </a:rPr>
              <a:t>http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7"/>
              </a:rPr>
              <a:t>://www.mobilmusic.ru/animation/1434931_olimpiyskiy-ogon-sochi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7"/>
              </a:rPr>
              <a:t>/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spcBef>
                <a:spcPts val="0"/>
              </a:spcBef>
              <a:buClr>
                <a:srgbClr val="00B050"/>
              </a:buClr>
              <a:buSzPts val="1600"/>
              <a:buFont typeface="Wingdings" pitchFamily="2" charset="2"/>
              <a:buChar char="ü"/>
            </a:pPr>
            <a:r>
              <a:rPr lang="ru-RU" sz="1400" b="1" u="sng" dirty="0" smtClean="0">
                <a:latin typeface="Times New Roman" pitchFamily="18" charset="0"/>
                <a:ea typeface="Calibri"/>
                <a:cs typeface="Times New Roman" pitchFamily="18" charset="0"/>
                <a:sym typeface="Calibri"/>
                <a:hlinkClick r:id="rId8"/>
              </a:rPr>
              <a:t>Огонь - </a:t>
            </a:r>
            <a:r>
              <a:rPr lang="en-US" sz="1400" b="1" u="sng" dirty="0" smtClean="0">
                <a:latin typeface="Times New Roman" pitchFamily="18" charset="0"/>
                <a:ea typeface="Calibri"/>
                <a:cs typeface="Times New Roman" pitchFamily="18" charset="0"/>
                <a:sym typeface="Calibri"/>
                <a:hlinkClick r:id="rId8"/>
              </a:rPr>
              <a:t>http</a:t>
            </a:r>
            <a:r>
              <a:rPr lang="en-US" sz="1400" b="1" u="sng" dirty="0" smtClean="0">
                <a:latin typeface="Times New Roman" pitchFamily="18" charset="0"/>
                <a:ea typeface="Calibri"/>
                <a:cs typeface="Times New Roman" pitchFamily="18" charset="0"/>
                <a:sym typeface="Calibri"/>
                <a:hlinkClick r:id="rId8"/>
              </a:rPr>
              <a:t>://www.myshared.ru/slide/858976</a:t>
            </a:r>
            <a:r>
              <a:rPr lang="en-US" sz="1400" b="1" u="sng" dirty="0" smtClean="0">
                <a:latin typeface="Times New Roman" pitchFamily="18" charset="0"/>
                <a:ea typeface="Calibri"/>
                <a:cs typeface="Times New Roman" pitchFamily="18" charset="0"/>
                <a:sym typeface="Calibri"/>
                <a:hlinkClick r:id="rId8"/>
              </a:rPr>
              <a:t>/</a:t>
            </a:r>
            <a:endParaRPr lang="ru-RU" sz="1400" b="1" u="sng" dirty="0" smtClean="0">
              <a:latin typeface="Times New Roman" pitchFamily="18" charset="0"/>
              <a:ea typeface="Calibri"/>
              <a:cs typeface="Times New Roman" pitchFamily="18" charset="0"/>
              <a:sym typeface="Calibri"/>
              <a:hlinkClick r:id="rId8"/>
            </a:endParaRPr>
          </a:p>
          <a:p>
            <a:pPr marL="0" lvl="0" indent="0">
              <a:spcBef>
                <a:spcPts val="0"/>
              </a:spcBef>
              <a:buClr>
                <a:srgbClr val="00B050"/>
              </a:buClr>
              <a:buSzPts val="1600"/>
              <a:buFont typeface="Wingdings" pitchFamily="2" charset="2"/>
              <a:buChar char="ü"/>
            </a:pPr>
            <a:r>
              <a:rPr lang="ru-RU" sz="1400" b="1" u="sng" dirty="0" smtClean="0">
                <a:latin typeface="Times New Roman" pitchFamily="18" charset="0"/>
                <a:ea typeface="Calibri"/>
                <a:cs typeface="Times New Roman" pitchFamily="18" charset="0"/>
                <a:sym typeface="Calibri"/>
                <a:hlinkClick r:id="rId8"/>
              </a:rPr>
              <a:t>Флаг - </a:t>
            </a:r>
            <a:r>
              <a:rPr lang="en-US" sz="1400" b="1" u="sng" dirty="0" smtClean="0">
                <a:latin typeface="Times New Roman" pitchFamily="18" charset="0"/>
                <a:ea typeface="Calibri"/>
                <a:cs typeface="Times New Roman" pitchFamily="18" charset="0"/>
                <a:sym typeface="Calibri"/>
                <a:hlinkClick r:id="rId8"/>
              </a:rPr>
              <a:t>https://detkam-lib.ru/news/view?id=2166</a:t>
            </a:r>
            <a:endParaRPr lang="ru-RU" sz="1400" b="1" u="sng" dirty="0" smtClean="0">
              <a:latin typeface="Times New Roman" pitchFamily="18" charset="0"/>
              <a:ea typeface="Calibri"/>
              <a:cs typeface="Times New Roman" pitchFamily="18" charset="0"/>
              <a:sym typeface="Calibri"/>
              <a:hlinkClick r:id="rId8"/>
            </a:endParaRPr>
          </a:p>
          <a:p>
            <a:pPr marL="0" lvl="0" indent="0">
              <a:spcBef>
                <a:spcPts val="0"/>
              </a:spcBef>
              <a:buClr>
                <a:srgbClr val="00B050"/>
              </a:buClr>
              <a:buSzPts val="1600"/>
              <a:buFont typeface="Wingdings" pitchFamily="2" charset="2"/>
              <a:buChar char="ü"/>
            </a:pPr>
            <a:r>
              <a:rPr lang="en-US" sz="1400" b="1" u="sng" dirty="0" smtClean="0">
                <a:latin typeface="Times New Roman" pitchFamily="18" charset="0"/>
                <a:ea typeface="Calibri"/>
                <a:cs typeface="Times New Roman" pitchFamily="18" charset="0"/>
                <a:sym typeface="Calibri"/>
                <a:hlinkClick r:id="rId8"/>
              </a:rPr>
              <a:t>www.yandex.ru</a:t>
            </a:r>
            <a:r>
              <a:rPr lang="en-US" sz="1400" b="1" dirty="0" smtClean="0"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:</a:t>
            </a: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spcBef>
                <a:spcPts val="0"/>
              </a:spcBef>
              <a:buClr>
                <a:srgbClr val="00B050"/>
              </a:buClr>
              <a:buSzPts val="1600"/>
              <a:buFont typeface="Wingdings" pitchFamily="2" charset="2"/>
              <a:buChar char="ü"/>
            </a:pPr>
            <a:r>
              <a:rPr lang="en-US" sz="1400" b="1" dirty="0" smtClean="0"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 international-sport-tickets.com</a:t>
            </a: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spcBef>
                <a:spcPts val="0"/>
              </a:spcBef>
              <a:buClr>
                <a:srgbClr val="00B050"/>
              </a:buClr>
              <a:buSzPts val="1600"/>
              <a:buFont typeface="Wingdings" pitchFamily="2" charset="2"/>
              <a:buChar char="ü"/>
            </a:pPr>
            <a:r>
              <a:rPr lang="en-US" sz="1400" b="1" u="sng" dirty="0" smtClean="0">
                <a:latin typeface="Times New Roman" pitchFamily="18" charset="0"/>
                <a:ea typeface="Calibri"/>
                <a:cs typeface="Times New Roman" pitchFamily="18" charset="0"/>
                <a:sym typeface="Calibri"/>
                <a:hlinkClick r:id="rId9"/>
              </a:rPr>
              <a:t>ru.wikipeia.org</a:t>
            </a:r>
            <a:r>
              <a:rPr lang="en-US" sz="1400" b="1" dirty="0" smtClean="0"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›</a:t>
            </a:r>
            <a:r>
              <a:rPr lang="ru-RU" sz="1400" b="1" u="sng" dirty="0" smtClean="0">
                <a:latin typeface="Times New Roman" pitchFamily="18" charset="0"/>
                <a:ea typeface="Calibri"/>
                <a:cs typeface="Times New Roman" pitchFamily="18" charset="0"/>
                <a:sym typeface="Calibri"/>
                <a:hlinkClick r:id="rId10"/>
              </a:rPr>
              <a:t>Зимние Олимпийские игры 2014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spcBef>
                <a:spcPts val="0"/>
              </a:spcBef>
              <a:buClr>
                <a:srgbClr val="00B050"/>
              </a:buClr>
              <a:buSzPts val="1600"/>
              <a:buFont typeface="Wingdings" pitchFamily="2" charset="2"/>
              <a:buChar char="ü"/>
            </a:pPr>
            <a:r>
              <a:rPr lang="en-US" sz="1400" b="1" u="sng" dirty="0" err="1" smtClean="0">
                <a:latin typeface="Times New Roman" pitchFamily="18" charset="0"/>
                <a:ea typeface="Calibri"/>
                <a:cs typeface="Times New Roman" pitchFamily="18" charset="0"/>
                <a:sym typeface="Calibri"/>
                <a:hlinkClick r:id="rId11"/>
              </a:rPr>
              <a:t>forum.awd.ru</a:t>
            </a:r>
            <a:r>
              <a:rPr lang="en-US" sz="1400" b="1" dirty="0" err="1" smtClean="0"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›</a:t>
            </a:r>
            <a:r>
              <a:rPr lang="en-US" sz="1400" b="1" u="sng" dirty="0" err="1" smtClean="0">
                <a:latin typeface="Times New Roman" pitchFamily="18" charset="0"/>
                <a:ea typeface="Calibri"/>
                <a:cs typeface="Times New Roman" pitchFamily="18" charset="0"/>
                <a:sym typeface="Calibri"/>
                <a:hlinkClick r:id="rId12"/>
              </a:rPr>
              <a:t>viewtopic.php</a:t>
            </a:r>
            <a:r>
              <a:rPr lang="en-US" sz="1400" b="1" u="sng" dirty="0" smtClean="0">
                <a:latin typeface="Times New Roman" pitchFamily="18" charset="0"/>
                <a:ea typeface="Calibri"/>
                <a:cs typeface="Times New Roman" pitchFamily="18" charset="0"/>
                <a:sym typeface="Calibri"/>
                <a:hlinkClick r:id="rId12"/>
              </a:rPr>
              <a:t>…</a:t>
            </a: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spcBef>
                <a:spcPts val="0"/>
              </a:spcBef>
              <a:buClr>
                <a:srgbClr val="00B050"/>
              </a:buClr>
              <a:buSzPts val="1600"/>
              <a:buFont typeface="Wingdings" pitchFamily="2" charset="2"/>
              <a:buChar char="ü"/>
            </a:pPr>
            <a:r>
              <a:rPr lang="en-US" sz="1400" b="1" u="sng" dirty="0" smtClean="0">
                <a:latin typeface="Times New Roman" pitchFamily="18" charset="0"/>
                <a:ea typeface="Calibri"/>
                <a:cs typeface="Times New Roman" pitchFamily="18" charset="0"/>
                <a:sym typeface="Calibri"/>
                <a:hlinkClick r:id="rId13"/>
              </a:rPr>
              <a:t>sports.ru</a:t>
            </a:r>
            <a:r>
              <a:rPr lang="en-US" sz="1400" b="1" dirty="0" smtClean="0"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›</a:t>
            </a:r>
            <a:r>
              <a:rPr lang="ru-RU" sz="1400" b="1" u="sng" dirty="0" smtClean="0">
                <a:latin typeface="Times New Roman" pitchFamily="18" charset="0"/>
                <a:ea typeface="Calibri"/>
                <a:cs typeface="Times New Roman" pitchFamily="18" charset="0"/>
                <a:sym typeface="Calibri"/>
                <a:hlinkClick r:id="rId14"/>
              </a:rPr>
              <a:t>Сочи 2014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spcBef>
                <a:spcPts val="0"/>
              </a:spcBef>
              <a:buClr>
                <a:srgbClr val="00B050"/>
              </a:buClr>
              <a:buSzPts val="1600"/>
              <a:buFont typeface="Wingdings" pitchFamily="2" charset="2"/>
              <a:buChar char="ü"/>
            </a:pPr>
            <a:r>
              <a:rPr lang="en-US" sz="1400" b="1" u="sng" dirty="0" smtClean="0">
                <a:latin typeface="Times New Roman" pitchFamily="18" charset="0"/>
                <a:ea typeface="Calibri"/>
                <a:cs typeface="Times New Roman" pitchFamily="18" charset="0"/>
                <a:sym typeface="Calibri"/>
                <a:hlinkClick r:id="rId15"/>
              </a:rPr>
              <a:t>boltushki.net</a:t>
            </a:r>
            <a:r>
              <a:rPr lang="en-US" sz="1400" b="1" dirty="0" smtClean="0"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›</a:t>
            </a:r>
            <a:r>
              <a:rPr lang="en-US" sz="1400" b="1" u="sng" dirty="0" smtClean="0">
                <a:latin typeface="Times New Roman" pitchFamily="18" charset="0"/>
                <a:ea typeface="Calibri"/>
                <a:cs typeface="Times New Roman" pitchFamily="18" charset="0"/>
                <a:sym typeface="Calibri"/>
                <a:hlinkClick r:id="rId16"/>
              </a:rPr>
              <a:t>2013/10/</a:t>
            </a:r>
            <a:r>
              <a:rPr lang="en-US" sz="1400" b="1" u="sng" dirty="0" err="1" smtClean="0">
                <a:latin typeface="Times New Roman" pitchFamily="18" charset="0"/>
                <a:ea typeface="Calibri"/>
                <a:cs typeface="Times New Roman" pitchFamily="18" charset="0"/>
                <a:sym typeface="Calibri"/>
                <a:hlinkClick r:id="rId16"/>
              </a:rPr>
              <a:t>zimnie</a:t>
            </a:r>
            <a:r>
              <a:rPr lang="en-US" sz="1400" b="1" u="sng" dirty="0" smtClean="0">
                <a:latin typeface="Times New Roman" pitchFamily="18" charset="0"/>
                <a:ea typeface="Calibri"/>
                <a:cs typeface="Times New Roman" pitchFamily="18" charset="0"/>
                <a:sym typeface="Calibri"/>
                <a:hlinkClick r:id="rId16"/>
              </a:rPr>
              <a:t>…igry-sochi-2014.html</a:t>
            </a:r>
            <a:r>
              <a:rPr lang="en-US" sz="1400" b="1" u="sng" dirty="0" smtClean="0"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 </a:t>
            </a: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spcBef>
                <a:spcPts val="0"/>
              </a:spcBef>
              <a:buClr>
                <a:srgbClr val="00B050"/>
              </a:buClr>
              <a:buSzPts val="1600"/>
              <a:buFont typeface="Wingdings" pitchFamily="2" charset="2"/>
              <a:buChar char="ü"/>
            </a:pPr>
            <a:r>
              <a:rPr lang="en-US" sz="1400" b="1" u="sng" dirty="0" err="1" smtClean="0">
                <a:latin typeface="Times New Roman" pitchFamily="18" charset="0"/>
                <a:ea typeface="Calibri"/>
                <a:cs typeface="Times New Roman" pitchFamily="18" charset="0"/>
                <a:sym typeface="Calibri"/>
                <a:hlinkClick r:id="rId17"/>
              </a:rPr>
              <a:t>olympic.ru</a:t>
            </a:r>
            <a:r>
              <a:rPr lang="en-US" sz="1400" b="1" dirty="0" err="1" smtClean="0"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›</a:t>
            </a:r>
            <a:r>
              <a:rPr lang="en-US" sz="1400" b="1" u="sng" dirty="0" err="1" smtClean="0">
                <a:latin typeface="Times New Roman" pitchFamily="18" charset="0"/>
                <a:ea typeface="Calibri"/>
                <a:cs typeface="Times New Roman" pitchFamily="18" charset="0"/>
                <a:sym typeface="Calibri"/>
                <a:hlinkClick r:id="rId18"/>
              </a:rPr>
              <a:t>olympic</a:t>
            </a:r>
            <a:r>
              <a:rPr lang="en-US" sz="1400" b="1" u="sng" dirty="0" smtClean="0">
                <a:latin typeface="Times New Roman" pitchFamily="18" charset="0"/>
                <a:ea typeface="Calibri"/>
                <a:cs typeface="Times New Roman" pitchFamily="18" charset="0"/>
                <a:sym typeface="Calibri"/>
                <a:hlinkClick r:id="rId18"/>
              </a:rPr>
              <a:t>-games/</a:t>
            </a: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://mirgif.com/razdeliteli/7388.gif"/>
          <p:cNvPicPr>
            <a:picLocks noChangeAspect="1" noChangeArrowheads="1" noCrop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3143240" y="214290"/>
            <a:ext cx="2786050" cy="692054"/>
          </a:xfrm>
          <a:prstGeom prst="rect">
            <a:avLst/>
          </a:prstGeom>
          <a:noFill/>
        </p:spPr>
      </p:pic>
      <p:pic>
        <p:nvPicPr>
          <p:cNvPr id="5" name="Picture 2" descr="http://mirgif.com/razdeliteli/7388.gif"/>
          <p:cNvPicPr>
            <a:picLocks noChangeAspect="1" noChangeArrowheads="1" noCrop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 flipV="1">
            <a:off x="6000760" y="214290"/>
            <a:ext cx="2786050" cy="692054"/>
          </a:xfrm>
          <a:prstGeom prst="rect">
            <a:avLst/>
          </a:prstGeom>
          <a:noFill/>
        </p:spPr>
      </p:pic>
      <p:pic>
        <p:nvPicPr>
          <p:cNvPr id="6" name="Picture 3" descr="C:\Users\ognevagk\Desktop\10лет ОЛИПИАДе СОЧИ 2014\1434931.gif"/>
          <p:cNvPicPr>
            <a:picLocks noChangeAspect="1" noChangeArrowheads="1" noCrop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5786446" y="4500570"/>
            <a:ext cx="2809499" cy="2000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ognevagk\Desktop\10лет ОЛИПИАДе СОЧИ 2014\талистманы голосование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6250" r="7031" b="5904"/>
          <a:stretch>
            <a:fillRect/>
          </a:stretch>
        </p:blipFill>
        <p:spPr bwMode="auto">
          <a:xfrm>
            <a:off x="0" y="642918"/>
            <a:ext cx="9144000" cy="621508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0800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Выбор символов Олимпиады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http://mirgif.com/razdeliteli/7388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165946"/>
            <a:ext cx="2786050" cy="692054"/>
          </a:xfrm>
          <a:prstGeom prst="rect">
            <a:avLst/>
          </a:prstGeom>
          <a:noFill/>
        </p:spPr>
      </p:pic>
      <p:pic>
        <p:nvPicPr>
          <p:cNvPr id="6" name="Picture 2" descr="http://mirgif.com/razdeliteli/7388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V="1">
            <a:off x="6215074" y="6165946"/>
            <a:ext cx="2786050" cy="6920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9" descr="Spy1ulYdXoo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28596" y="2143116"/>
            <a:ext cx="3395690" cy="3395690"/>
          </a:xfrm>
          <a:prstGeom prst="ellipse">
            <a:avLst/>
          </a:prstGeom>
          <a:ln w="190500" cap="rnd">
            <a:solidFill>
              <a:schemeClr val="accent1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28" name="Google Shape;328;p39"/>
          <p:cNvSpPr txBox="1">
            <a:spLocks noGrp="1"/>
          </p:cNvSpPr>
          <p:nvPr>
            <p:ph type="title"/>
          </p:nvPr>
        </p:nvSpPr>
        <p:spPr>
          <a:xfrm>
            <a:off x="0" y="642918"/>
            <a:ext cx="4143373" cy="1714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4000"/>
              <a:buFont typeface="Arial"/>
              <a:buNone/>
            </a:pPr>
            <a:r>
              <a:rPr lang="ru-RU" sz="3600" b="1" i="0" u="none" dirty="0">
                <a:solidFill>
                  <a:srgbClr val="7030A0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 </a:t>
            </a:r>
            <a:r>
              <a:rPr lang="ru-RU" sz="3600" b="1" i="0" u="none" dirty="0">
                <a:solidFill>
                  <a:srgbClr val="C00000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Талисманы XXII Олимпийских Игр</a:t>
            </a:r>
            <a:endParaRPr sz="400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0" name="Google Shape;330;p39"/>
          <p:cNvSpPr txBox="1"/>
          <p:nvPr/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</a:pPr>
            <a:r>
              <a:rPr lang="ru-RU"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*</a:t>
            </a:r>
            <a:endParaRPr/>
          </a:p>
        </p:txBody>
      </p:sp>
      <p:sp>
        <p:nvSpPr>
          <p:cNvPr id="331" name="Google Shape;331;p39"/>
          <p:cNvSpPr txBox="1"/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</a:pPr>
            <a:fld id="{00000000-1234-1234-1234-123412341234}" type="slidenum">
              <a:rPr lang="ru-RU"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98989"/>
                </a:buClr>
                <a:buSzPts val="1200"/>
                <a:buFont typeface="Calibri"/>
                <a:buNone/>
              </a:pPr>
              <a:t>3</a:t>
            </a:fld>
            <a:endParaRPr/>
          </a:p>
        </p:txBody>
      </p:sp>
      <p:sp>
        <p:nvSpPr>
          <p:cNvPr id="332" name="Google Shape;332;p39"/>
          <p:cNvSpPr txBox="1">
            <a:spLocks noGrp="1"/>
          </p:cNvSpPr>
          <p:nvPr>
            <p:ph type="body" idx="2"/>
          </p:nvPr>
        </p:nvSpPr>
        <p:spPr>
          <a:xfrm>
            <a:off x="4000496" y="0"/>
            <a:ext cx="500066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3619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ru-RU" sz="2000" b="1" i="0" u="none" dirty="0" smtClean="0">
                <a:solidFill>
                  <a:srgbClr val="002060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Символикой </a:t>
            </a:r>
            <a:r>
              <a:rPr lang="ru-RU" sz="2000" b="1" i="0" u="none" dirty="0">
                <a:solidFill>
                  <a:srgbClr val="002060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Олимпиады </a:t>
            </a:r>
            <a:r>
              <a:rPr lang="ru-RU" sz="2000" b="1" i="0" u="none" dirty="0" smtClean="0">
                <a:solidFill>
                  <a:srgbClr val="002060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стали </a:t>
            </a:r>
            <a:r>
              <a:rPr lang="ru-RU" sz="2000" b="1" i="0" u="none" dirty="0">
                <a:solidFill>
                  <a:srgbClr val="002060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три талисмана: Белый медведь, Леопард и Зайка</a:t>
            </a:r>
            <a:r>
              <a:rPr lang="ru-RU" sz="2000" b="0" i="0" u="none" dirty="0">
                <a:solidFill>
                  <a:srgbClr val="002060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. </a:t>
            </a:r>
            <a:endParaRPr lang="ru-RU" sz="2000" b="0" i="0" u="none" dirty="0" smtClean="0">
              <a:solidFill>
                <a:srgbClr val="002060"/>
              </a:solidFill>
              <a:latin typeface="Times New Roman" pitchFamily="18" charset="0"/>
              <a:ea typeface="Arial"/>
              <a:cs typeface="Times New Roman" pitchFamily="18" charset="0"/>
              <a:sym typeface="Arial"/>
            </a:endParaRPr>
          </a:p>
          <a:p>
            <a:pPr marL="0" indent="361950" algn="just">
              <a:spcBef>
                <a:spcPts val="0"/>
              </a:spcBef>
              <a:buClr>
                <a:schemeClr val="dk1"/>
              </a:buClr>
              <a:buSzPts val="1600"/>
              <a:buNone/>
            </a:pPr>
            <a:r>
              <a:rPr lang="ru-RU" sz="2000" b="1" dirty="0" smtClean="0">
                <a:solidFill>
                  <a:schemeClr val="dk1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Леопард, как один из представителей спортивной символики, воплотил в себе самые положительные черты отважного и благородного зверя, способного прийти на помощь и протянуть мощную лапу взаимовыручки. </a:t>
            </a:r>
          </a:p>
          <a:p>
            <a:pPr marL="0" marR="0" lvl="0" indent="3619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ru-RU" sz="2000" b="1" i="0" u="none" dirty="0" smtClean="0">
                <a:solidFill>
                  <a:schemeClr val="dk1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Эмблема </a:t>
            </a:r>
            <a:r>
              <a:rPr lang="ru-RU" sz="2000" b="1" i="0" u="none" dirty="0" smtClean="0">
                <a:solidFill>
                  <a:schemeClr val="dk1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в виде Белого медведя появилась в олимпийских символах, т.к. именно это животное всегда олицетворяло Россию  –  сильную, </a:t>
            </a:r>
            <a:r>
              <a:rPr lang="ru-RU" sz="2000" b="1" i="0" u="none" dirty="0" smtClean="0">
                <a:solidFill>
                  <a:schemeClr val="dk1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уравновешенную</a:t>
            </a:r>
            <a:r>
              <a:rPr lang="ru-RU" sz="2000" b="1" i="0" u="none" dirty="0" smtClean="0">
                <a:solidFill>
                  <a:schemeClr val="dk1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, но способную на подвиг</a:t>
            </a:r>
            <a:r>
              <a:rPr lang="ru-RU" sz="2000" b="1" dirty="0" smtClean="0">
                <a:solidFill>
                  <a:schemeClr val="dk1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, когда </a:t>
            </a:r>
            <a:r>
              <a:rPr lang="ru-RU" sz="2000" b="1" i="0" u="none" dirty="0" smtClean="0">
                <a:solidFill>
                  <a:schemeClr val="dk1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возникает необходимость защищаться. </a:t>
            </a:r>
          </a:p>
          <a:p>
            <a:pPr marL="0" indent="361950" algn="just">
              <a:spcBef>
                <a:spcPts val="0"/>
              </a:spcBef>
              <a:buClr>
                <a:schemeClr val="dk1"/>
              </a:buClr>
              <a:buSzPts val="1600"/>
              <a:buNone/>
            </a:pPr>
            <a:r>
              <a:rPr lang="ru-RU" sz="2000" b="1" i="0" u="none" dirty="0" smtClean="0">
                <a:solidFill>
                  <a:schemeClr val="dk1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Зайка </a:t>
            </a:r>
            <a:r>
              <a:rPr lang="ru-RU" sz="2000" b="1" i="0" u="none" dirty="0" smtClean="0">
                <a:solidFill>
                  <a:schemeClr val="dk1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– этот положительный, </a:t>
            </a:r>
            <a:r>
              <a:rPr lang="ru-RU" sz="2000" b="1" dirty="0" smtClean="0">
                <a:solidFill>
                  <a:schemeClr val="dk1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 </a:t>
            </a:r>
            <a:r>
              <a:rPr lang="ru-RU" sz="2000" b="1" dirty="0" smtClean="0">
                <a:solidFill>
                  <a:schemeClr val="dk1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славный </a:t>
            </a:r>
            <a:r>
              <a:rPr lang="ru-RU" sz="2000" b="1" i="0" u="none" dirty="0" smtClean="0">
                <a:solidFill>
                  <a:schemeClr val="dk1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и спортивный талисман не оставил равнодушными многочисленных юных болельщиков и поклонников Олимпийских игр.</a:t>
            </a:r>
            <a:endParaRPr sz="3600"/>
          </a:p>
        </p:txBody>
      </p:sp>
      <p:pic>
        <p:nvPicPr>
          <p:cNvPr id="10" name="Picture 2" descr="http://mirgif.com/razdeliteli/7388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3857620" cy="958232"/>
          </a:xfrm>
          <a:prstGeom prst="rect">
            <a:avLst/>
          </a:prstGeom>
          <a:noFill/>
        </p:spPr>
      </p:pic>
      <p:pic>
        <p:nvPicPr>
          <p:cNvPr id="12" name="Picture 2" descr="http://mirgif.com/razdeliteli/7388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899768"/>
            <a:ext cx="3857620" cy="958232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C:\Documents and Settings\user\Мои документы\Презентация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 flipV="1">
            <a:off x="2285984" y="1000108"/>
            <a:ext cx="4429156" cy="4027362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218" name="Содержимое 1"/>
          <p:cNvSpPr>
            <a:spLocks noGrp="1"/>
          </p:cNvSpPr>
          <p:nvPr>
            <p:ph idx="1"/>
          </p:nvPr>
        </p:nvSpPr>
        <p:spPr>
          <a:xfrm>
            <a:off x="1357290" y="5000636"/>
            <a:ext cx="6786578" cy="661182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sz="4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Лучик и Снежинка.</a:t>
            </a:r>
          </a:p>
        </p:txBody>
      </p:sp>
      <p:pic>
        <p:nvPicPr>
          <p:cNvPr id="20482" name="Picture 2" descr="http://mirgif.com/razdeliteli/7388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572140"/>
            <a:ext cx="4429124" cy="1095376"/>
          </a:xfrm>
          <a:prstGeom prst="rect">
            <a:avLst/>
          </a:prstGeom>
          <a:noFill/>
        </p:spPr>
      </p:pic>
      <p:pic>
        <p:nvPicPr>
          <p:cNvPr id="20484" name="Picture 4" descr="http://mirgif.com/razdeliteli/7388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V="1">
            <a:off x="4572000" y="5643578"/>
            <a:ext cx="4410076" cy="1095376"/>
          </a:xfrm>
          <a:prstGeom prst="rect">
            <a:avLst/>
          </a:prstGeom>
          <a:noFill/>
        </p:spPr>
      </p:pic>
      <p:sp>
        <p:nvSpPr>
          <p:cNvPr id="27" name="Прямоугольник 26"/>
          <p:cNvSpPr/>
          <p:nvPr/>
        </p:nvSpPr>
        <p:spPr>
          <a:xfrm>
            <a:off x="928662" y="285728"/>
            <a:ext cx="735957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Талисманы </a:t>
            </a:r>
            <a:r>
              <a:rPr lang="ru-RU" sz="3600" b="1" dirty="0" err="1" smtClean="0">
                <a:solidFill>
                  <a:srgbClr val="C00000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Паралимпийских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 Игр</a:t>
            </a:r>
            <a:endParaRPr lang="ru-RU" sz="3600" dirty="0"/>
          </a:p>
        </p:txBody>
      </p:sp>
    </p:spTree>
  </p:cSld>
  <p:clrMapOvr>
    <a:masterClrMapping/>
  </p:clrMapOvr>
  <p:transition spd="slow" advClick="0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ognevagk\Desktop\10лет ОЛИПИАДе СОЧИ 2014\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714752"/>
            <a:ext cx="5000659" cy="2981320"/>
          </a:xfrm>
          <a:prstGeom prst="rect">
            <a:avLst/>
          </a:prstGeom>
          <a:noFill/>
        </p:spPr>
      </p:pic>
      <p:pic>
        <p:nvPicPr>
          <p:cNvPr id="4" name="Picture 5" descr="C:\Documents and Settings\user\Мои документы\Презентация\466x10000_out__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14290"/>
            <a:ext cx="5000660" cy="30036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72076" y="2571744"/>
            <a:ext cx="3971924" cy="1143000"/>
          </a:xfrm>
        </p:spPr>
        <p:txBody>
          <a:bodyPr/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СЛОГАН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572000" y="357166"/>
            <a:ext cx="45720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Слоган соревнований:</a:t>
            </a:r>
            <a:b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«Жаркие. </a:t>
            </a:r>
          </a:p>
          <a:p>
            <a:pPr algn="ctr">
              <a:buNone/>
            </a:pP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Зимние. </a:t>
            </a:r>
          </a:p>
          <a:p>
            <a:pPr algn="ctr">
              <a:buNone/>
            </a:pP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Твои»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714876" y="3786190"/>
            <a:ext cx="4572000" cy="235756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На английском языке:</a:t>
            </a:r>
          </a:p>
          <a:p>
            <a:pPr marL="342900" lvl="0" indent="-342900" algn="ctr">
              <a:spcBef>
                <a:spcPct val="20000"/>
              </a:spcBef>
            </a:pP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«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Hot. </a:t>
            </a:r>
            <a:endParaRPr lang="ru-RU" sz="3200" b="1" dirty="0" smtClean="0">
              <a:solidFill>
                <a:srgbClr val="002060"/>
              </a:solidFill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  <a:p>
            <a:pPr marL="342900" lvl="0" indent="-342900" algn="ctr">
              <a:spcBef>
                <a:spcPct val="20000"/>
              </a:spcBef>
            </a:pP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Cool. </a:t>
            </a:r>
            <a:endParaRPr lang="ru-RU" sz="3200" b="1" dirty="0" smtClean="0">
              <a:solidFill>
                <a:srgbClr val="002060"/>
              </a:solidFill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  <a:p>
            <a:pPr marL="342900" lvl="0" indent="-342900" algn="ctr">
              <a:spcBef>
                <a:spcPct val="20000"/>
              </a:spcBef>
            </a:pP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Yours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»</a:t>
            </a:r>
            <a:endParaRPr lang="ru-RU" sz="3200" dirty="0"/>
          </a:p>
        </p:txBody>
      </p:sp>
      <p:pic>
        <p:nvPicPr>
          <p:cNvPr id="9" name="Picture 2" descr="http://mirgif.com/razdeliteli/7388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00166" y="3214686"/>
            <a:ext cx="2500298" cy="5000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C:\Users\ognevagk\Desktop\10лет ОЛИПИАДе СОЧИ 2014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8" y="4071942"/>
            <a:ext cx="3492496" cy="2563641"/>
          </a:xfrm>
          <a:prstGeom prst="rect">
            <a:avLst/>
          </a:prstGeom>
          <a:noFill/>
        </p:spPr>
      </p:pic>
      <p:pic>
        <p:nvPicPr>
          <p:cNvPr id="14339" name="Picture 3" descr="C:\Users\ognevagk\Desktop\10лет ОЛИПИАДе СОЧИ 2014\_Olympic_Torch_Relay_in_Sochi_in_2014_057694_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4143380"/>
            <a:ext cx="3750389" cy="2500585"/>
          </a:xfrm>
          <a:prstGeom prst="rect">
            <a:avLst/>
          </a:prstGeom>
          <a:noFill/>
        </p:spPr>
      </p:pic>
      <p:pic>
        <p:nvPicPr>
          <p:cNvPr id="14338" name="Picture 2" descr="C:\Users\ognevagk\Desktop\10лет ОЛИПИАДе СОЧИ 2014\_21.jf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488" y="1000108"/>
            <a:ext cx="3357556" cy="263008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5984" y="142852"/>
            <a:ext cx="4972056" cy="9000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Олимпийский огонь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http://mirgif.com/razdeliteli/7388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8992" y="3571876"/>
            <a:ext cx="2500298" cy="5000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293" name="Picture 5" descr="our_torch"/>
          <p:cNvPicPr>
            <a:picLocks noChangeAspect="1" noChangeArrowheads="1"/>
          </p:cNvPicPr>
          <p:nvPr/>
        </p:nvPicPr>
        <p:blipFill>
          <a:blip r:embed="rId2"/>
          <a:srcRect t="8729" r="2381" b="6884"/>
          <a:stretch>
            <a:fillRect/>
          </a:stretch>
        </p:blipFill>
        <p:spPr bwMode="auto">
          <a:xfrm>
            <a:off x="0" y="642918"/>
            <a:ext cx="9144000" cy="6215082"/>
          </a:xfrm>
          <a:prstGeom prst="rect">
            <a:avLst/>
          </a:prstGeom>
          <a:noFill/>
        </p:spPr>
      </p:pic>
      <p:pic>
        <p:nvPicPr>
          <p:cNvPr id="3" name="Picture 2" descr="http://mirgif.com/razdeliteli/7388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642918"/>
            <a:ext cx="3286148" cy="571504"/>
          </a:xfrm>
          <a:prstGeom prst="rect">
            <a:avLst/>
          </a:prstGeom>
          <a:noFill/>
        </p:spPr>
      </p:pic>
      <p:pic>
        <p:nvPicPr>
          <p:cNvPr id="4" name="Picture 2" descr="http://mirgif.com/razdeliteli/7388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642918"/>
            <a:ext cx="3286148" cy="57150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500166" y="0"/>
            <a:ext cx="646215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Эстафета Олимпийского огня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ognevagk\Desktop\10лет ОЛИПИАДе СОЧИ 2014\slide_1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3832" t="8839" r="2648" b="7506"/>
          <a:stretch>
            <a:fillRect/>
          </a:stretch>
        </p:blipFill>
        <p:spPr bwMode="auto">
          <a:xfrm>
            <a:off x="285719" y="142852"/>
            <a:ext cx="8731611" cy="63579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0" y="0"/>
            <a:ext cx="4157634" cy="1224000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Олимпийские объекты</a:t>
            </a:r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14876" y="1214422"/>
            <a:ext cx="4191000" cy="928694"/>
          </a:xfrm>
        </p:spPr>
        <p:txBody>
          <a:bodyPr>
            <a:normAutofit/>
          </a:bodyPr>
          <a:lstStyle/>
          <a:p>
            <a:pPr marL="0" indent="0" algn="ctr">
              <a:lnSpc>
                <a:spcPct val="90000"/>
              </a:lnSpc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Площадки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соревнований: прибрежная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горная части. </a:t>
            </a:r>
          </a:p>
        </p:txBody>
      </p:sp>
      <p:pic>
        <p:nvPicPr>
          <p:cNvPr id="147461" name="Picture 5" descr="1347341953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52"/>
            <a:ext cx="4357718" cy="2266950"/>
          </a:xfrm>
          <a:prstGeom prst="rect">
            <a:avLst/>
          </a:prstGeom>
          <a:noFill/>
        </p:spPr>
      </p:pic>
      <p:pic>
        <p:nvPicPr>
          <p:cNvPr id="147462" name="Picture 6" descr="52959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3786190"/>
            <a:ext cx="4493302" cy="292895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676775" y="1785926"/>
            <a:ext cx="432438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 прибрежной части:</a:t>
            </a:r>
          </a:p>
          <a:p>
            <a:pPr lvl="0" algn="just">
              <a:lnSpc>
                <a:spcPct val="90000"/>
              </a:lnSpc>
              <a:spcBef>
                <a:spcPct val="20000"/>
              </a:spcBef>
            </a:pP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1. Олимпийский стадион «Фишт», в котором состоялось открытие Олимпийских игр. </a:t>
            </a:r>
          </a:p>
          <a:p>
            <a:pPr lvl="0" algn="just">
              <a:lnSpc>
                <a:spcPct val="90000"/>
              </a:lnSpc>
              <a:spcBef>
                <a:spcPct val="20000"/>
              </a:spcBef>
            </a:pP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2. Большой ледовый дворец «Большой»</a:t>
            </a:r>
          </a:p>
          <a:p>
            <a:pPr lvl="0" algn="just">
              <a:lnSpc>
                <a:spcPct val="90000"/>
              </a:lnSpc>
              <a:spcBef>
                <a:spcPct val="20000"/>
              </a:spcBef>
            </a:pP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3. Ледовая  арена «Шайба»</a:t>
            </a:r>
          </a:p>
          <a:p>
            <a:pPr lvl="0" algn="just">
              <a:lnSpc>
                <a:spcPct val="90000"/>
              </a:lnSpc>
              <a:spcBef>
                <a:spcPct val="20000"/>
              </a:spcBef>
            </a:pP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Кёрлинговый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центр «Ледяной куб»</a:t>
            </a:r>
          </a:p>
          <a:p>
            <a:pPr lvl="0" algn="just">
              <a:lnSpc>
                <a:spcPct val="90000"/>
              </a:lnSpc>
              <a:spcBef>
                <a:spcPct val="20000"/>
              </a:spcBef>
            </a:pP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5. Дворец  зимнего спорта «Айсберг» </a:t>
            </a:r>
          </a:p>
          <a:p>
            <a:pPr lvl="0" algn="just">
              <a:lnSpc>
                <a:spcPct val="90000"/>
              </a:lnSpc>
              <a:spcBef>
                <a:spcPct val="20000"/>
              </a:spcBef>
            </a:pP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6. «Адлер-Арена»</a:t>
            </a:r>
            <a:endParaRPr lang="ru-RU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http://mirgif.com/razdeliteli/7388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428868"/>
            <a:ext cx="4572000" cy="1285884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</TotalTime>
  <Words>341</Words>
  <PresentationFormat>Экран (4:3)</PresentationFormat>
  <Paragraphs>68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ОГНЕВА ГАЛИЯ КАСИМОВНА учитель начальных классов,  высшая категория</vt:lpstr>
      <vt:lpstr>Выбор символов Олимпиады</vt:lpstr>
      <vt:lpstr> Талисманы XXII Олимпийских Игр</vt:lpstr>
      <vt:lpstr>Слайд 4</vt:lpstr>
      <vt:lpstr>СЛОГАН</vt:lpstr>
      <vt:lpstr>Олимпийский огонь</vt:lpstr>
      <vt:lpstr>Слайд 7</vt:lpstr>
      <vt:lpstr>Слайд 8</vt:lpstr>
      <vt:lpstr>Олимпийские объекты</vt:lpstr>
      <vt:lpstr>Олимпийские объекты</vt:lpstr>
      <vt:lpstr>Олимпийские объекты в горах</vt:lpstr>
      <vt:lpstr>Слайд 12</vt:lpstr>
      <vt:lpstr>Источники: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ОГНЕВА ГАЛИЯ КАСИМОВНА учитель начальных классов,  высшая категория </dc:title>
  <dc:creator>Огнева Галия Касимовна</dc:creator>
  <cp:lastModifiedBy>ognevagk</cp:lastModifiedBy>
  <cp:revision>23</cp:revision>
  <dcterms:created xsi:type="dcterms:W3CDTF">2024-01-28T09:38:18Z</dcterms:created>
  <dcterms:modified xsi:type="dcterms:W3CDTF">2024-01-29T18:25:43Z</dcterms:modified>
</cp:coreProperties>
</file>